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0"/>
  </p:notesMasterIdLst>
  <p:sldIdLst>
    <p:sldId id="256" r:id="rId2"/>
    <p:sldId id="257" r:id="rId3"/>
    <p:sldId id="287" r:id="rId4"/>
    <p:sldId id="273" r:id="rId5"/>
    <p:sldId id="301" r:id="rId6"/>
    <p:sldId id="290" r:id="rId7"/>
    <p:sldId id="291" r:id="rId8"/>
    <p:sldId id="293" r:id="rId9"/>
    <p:sldId id="296" r:id="rId10"/>
    <p:sldId id="297" r:id="rId11"/>
    <p:sldId id="298" r:id="rId12"/>
    <p:sldId id="300" r:id="rId13"/>
    <p:sldId id="299" r:id="rId14"/>
    <p:sldId id="294" r:id="rId15"/>
    <p:sldId id="292" r:id="rId16"/>
    <p:sldId id="295" r:id="rId17"/>
    <p:sldId id="284" r:id="rId18"/>
    <p:sldId id="289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90"/>
    <p:restoredTop sz="94542"/>
  </p:normalViewPr>
  <p:slideViewPr>
    <p:cSldViewPr>
      <p:cViewPr varScale="1">
        <p:scale>
          <a:sx n="66" d="100"/>
          <a:sy n="66" d="100"/>
        </p:scale>
        <p:origin x="-127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29EF5-601F-F74B-8509-FA0A3F8FAF71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ACCD2-ECCA-5E4F-B88F-BD0D5AD08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7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5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8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2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3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1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5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4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2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3.png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png" /><Relationship Id="rId4" Type="http://schemas.openxmlformats.org/officeDocument/2006/relationships/image" Target="../media/image3.png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png" /><Relationship Id="rId4" Type="http://schemas.openxmlformats.org/officeDocument/2006/relationships/image" Target="../media/image3.png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png" /><Relationship Id="rId4" Type="http://schemas.openxmlformats.org/officeDocument/2006/relationships/image" Target="../media/image3.png" 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jpe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5.tiff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tiff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1255384"/>
            <a:ext cx="5515972" cy="118301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/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Title: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C00000"/>
                </a:solidFill>
              </a:rPr>
              <a:t>Clinical Presentation of Inflammatory Bowel Disease</a:t>
            </a:r>
            <a:endParaRPr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528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6248400" y="0"/>
            <a:ext cx="2817223" cy="547522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6932" y="76199"/>
            <a:ext cx="3259667" cy="526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2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2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2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2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medical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75" b="930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63" b="16439"/>
          <a:stretch/>
        </p:blipFill>
        <p:spPr>
          <a:xfrm>
            <a:off x="4191000" y="-25400"/>
            <a:ext cx="761999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858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Module:</a:t>
            </a:r>
            <a:r>
              <a:rPr lang="en-US" dirty="0"/>
              <a:t> Gastro-Intestinal Tract (GIT)</a:t>
            </a:r>
          </a:p>
          <a:p>
            <a:r>
              <a:rPr lang="en-US" b="1" dirty="0"/>
              <a:t>Semester:</a:t>
            </a:r>
            <a:r>
              <a:rPr lang="en-US" dirty="0"/>
              <a:t> 4</a:t>
            </a:r>
          </a:p>
          <a:p>
            <a:r>
              <a:rPr lang="en-US" b="1" dirty="0"/>
              <a:t>Session:</a:t>
            </a:r>
            <a:r>
              <a:rPr lang="en-US" dirty="0"/>
              <a:t> 8</a:t>
            </a:r>
          </a:p>
          <a:p>
            <a:r>
              <a:rPr lang="en-US" b="1" dirty="0"/>
              <a:t>Lecture Duration: </a:t>
            </a:r>
            <a:r>
              <a:rPr lang="en-US" dirty="0"/>
              <a:t>1h.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900" y="5333997"/>
            <a:ext cx="9126100" cy="1600439"/>
            <a:chOff x="0" y="10177751"/>
            <a:chExt cx="17780000" cy="2632035"/>
          </a:xfrm>
        </p:grpSpPr>
        <p:sp>
          <p:nvSpPr>
            <p:cNvPr id="13" name="Rectangle 12"/>
            <p:cNvSpPr/>
            <p:nvPr/>
          </p:nvSpPr>
          <p:spPr>
            <a:xfrm>
              <a:off x="0" y="10177751"/>
              <a:ext cx="17780000" cy="2387631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74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112356" y="10177753"/>
              <a:ext cx="17576801" cy="263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            </a:t>
              </a:r>
              <a:r>
                <a:rPr lang="en-US" b="1" dirty="0"/>
                <a:t>This Lecture was loaded in blackboard and you can find the material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              Essentials of Pathophysiology</a:t>
              </a:r>
              <a:r>
                <a:rPr lang="en-US" dirty="0">
                  <a:solidFill>
                    <a:srgbClr val="FF0000"/>
                  </a:solidFill>
                </a:rPr>
                <a:t>. 3</a:t>
              </a:r>
              <a:r>
                <a:rPr lang="en-US" baseline="30000" dirty="0">
                  <a:solidFill>
                    <a:srgbClr val="FF0000"/>
                  </a:solidFill>
                </a:rPr>
                <a:t>rd</a:t>
              </a:r>
              <a:r>
                <a:rPr lang="en-US" dirty="0">
                  <a:solidFill>
                    <a:srgbClr val="FF0000"/>
                  </a:solidFill>
                </a:rPr>
                <a:t> Edition, Lippincott Williams &amp; Wilkins [2011]</a:t>
              </a:r>
              <a:r>
                <a:rPr lang="en-US" sz="1200" dirty="0">
                  <a:solidFill>
                    <a:srgbClr val="FF0000"/>
                  </a:solidFill>
                </a:rPr>
                <a:t>;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              Gastrointestinal system – crash course</a:t>
              </a:r>
              <a:r>
                <a:rPr lang="en-US" dirty="0">
                  <a:solidFill>
                    <a:srgbClr val="FF0000"/>
                  </a:solidFill>
                </a:rPr>
                <a:t>.  3</a:t>
              </a:r>
              <a:r>
                <a:rPr lang="en-US" baseline="30000" dirty="0">
                  <a:solidFill>
                    <a:srgbClr val="FF0000"/>
                  </a:solidFill>
                </a:rPr>
                <a:t>rd</a:t>
              </a:r>
              <a:r>
                <a:rPr lang="en-US" dirty="0">
                  <a:solidFill>
                    <a:srgbClr val="FF0000"/>
                  </a:solidFill>
                </a:rPr>
                <a:t> Edition,  Mosby [2008] </a:t>
              </a:r>
            </a:p>
            <a:p>
              <a:r>
                <a:rPr lang="en-US" sz="1400" b="1" dirty="0"/>
                <a:t>                 For more detailed instructions, any question, or you have a case you need help in, </a:t>
              </a:r>
            </a:p>
            <a:p>
              <a:r>
                <a:rPr lang="en-US" sz="1400" b="1" dirty="0"/>
                <a:t>                 please post to the group of session. </a:t>
              </a:r>
              <a:r>
                <a:rPr lang="en-US" sz="1400" b="1" i="1" u="sng" dirty="0">
                  <a:solidFill>
                    <a:srgbClr val="002060"/>
                  </a:solidFill>
                </a:rPr>
                <a:t>Images are under Creative Commons Distribution</a:t>
              </a:r>
              <a:r>
                <a:rPr lang="en-US" sz="1400" b="1" i="1" dirty="0">
                  <a:solidFill>
                    <a:srgbClr val="002060"/>
                  </a:solidFill>
                </a:rPr>
                <a:t>.</a:t>
              </a:r>
              <a:endParaRPr lang="en-US" sz="1400" b="1" dirty="0"/>
            </a:p>
            <a:p>
              <a:r>
                <a:rPr lang="en-US" sz="1400" b="1" dirty="0"/>
                <a:t>                 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  <p:pic>
          <p:nvPicPr>
            <p:cNvPr id="15" name="Picture 2" descr="ÙØªÙØ¬Ø© Ø¨Ø­Ø« Ø§ÙØµÙØ± Ø¹Ù âªbook iconâ¬â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56" y="10177756"/>
              <a:ext cx="1371599" cy="855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D0945F-2DEF-6044-9F68-A1DDAAB1C75F}"/>
              </a:ext>
            </a:extLst>
          </p:cNvPr>
          <p:cNvSpPr/>
          <p:nvPr/>
        </p:nvSpPr>
        <p:spPr>
          <a:xfrm>
            <a:off x="406046" y="2667000"/>
            <a:ext cx="8433154" cy="22467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u="sng" spc="25" dirty="0">
                <a:solidFill>
                  <a:srgbClr val="0E5A12"/>
                </a:solidFill>
                <a:cs typeface="Calibri"/>
              </a:rPr>
              <a:t> </a:t>
            </a:r>
            <a:r>
              <a:rPr lang="en-US" sz="2000" b="1" u="sng" spc="25" dirty="0">
                <a:solidFill>
                  <a:srgbClr val="0E5A12"/>
                </a:solidFill>
                <a:cs typeface="Calibri"/>
              </a:rPr>
              <a:t>This Lecture was prepared by module Staff:</a:t>
            </a:r>
          </a:p>
          <a:p>
            <a:pPr marL="12700">
              <a:lnSpc>
                <a:spcPct val="100000"/>
              </a:lnSpc>
            </a:pPr>
            <a:r>
              <a:rPr lang="en-US" sz="2000" b="1" spc="25" dirty="0">
                <a:solidFill>
                  <a:srgbClr val="0E5A12"/>
                </a:solidFill>
                <a:cs typeface="Calibri"/>
              </a:rPr>
              <a:t>Dr. Wisam Hamza             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Dr.Nawal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Mustafa             Dr.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Mayada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Abdullah</a:t>
            </a:r>
          </a:p>
          <a:p>
            <a:pPr marL="12700">
              <a:lnSpc>
                <a:spcPct val="100000"/>
              </a:lnSpc>
            </a:pPr>
            <a:r>
              <a:rPr lang="en-US" sz="2000" spc="25" dirty="0">
                <a:solidFill>
                  <a:srgbClr val="0E5A12"/>
                </a:solidFill>
                <a:cs typeface="Calibri"/>
              </a:rPr>
              <a:t>Dr. Nada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Hashim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               Dr.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Amani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Naama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             Dr.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Ilham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Mohammed </a:t>
            </a:r>
          </a:p>
          <a:p>
            <a:pPr marL="12700">
              <a:lnSpc>
                <a:spcPct val="100000"/>
              </a:lnSpc>
            </a:pPr>
            <a:r>
              <a:rPr lang="en-US" sz="2000" spc="25" dirty="0">
                <a:solidFill>
                  <a:srgbClr val="0E5A12"/>
                </a:solidFill>
                <a:cs typeface="Calibri"/>
              </a:rPr>
              <a:t>Dr. Jawad </a:t>
            </a:r>
            <a:r>
              <a:rPr lang="en-US" sz="2000" spc="25">
                <a:solidFill>
                  <a:srgbClr val="0E5A12"/>
                </a:solidFill>
                <a:cs typeface="Calibri"/>
              </a:rPr>
              <a:t>Ramadan           Dr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.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Ansam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Munathel</a:t>
            </a:r>
            <a:endParaRPr lang="en-US" sz="2000" spc="25" dirty="0">
              <a:solidFill>
                <a:srgbClr val="0E5A12"/>
              </a:solidFill>
              <a:cs typeface="Calibri"/>
            </a:endParaRPr>
          </a:p>
          <a:p>
            <a:pPr marL="12700"/>
            <a:r>
              <a:rPr lang="en-US" sz="2000" spc="25" dirty="0">
                <a:solidFill>
                  <a:srgbClr val="0E5A12"/>
                </a:solidFill>
                <a:cs typeface="Calibri"/>
              </a:rPr>
              <a:t>Dr.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Farqad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Alhamdani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      Dr. Zainab Ahmed  </a:t>
            </a:r>
          </a:p>
          <a:p>
            <a:pPr marL="12700">
              <a:lnSpc>
                <a:spcPct val="100000"/>
              </a:lnSpc>
            </a:pPr>
            <a:r>
              <a:rPr lang="en-US" sz="2000" spc="25" dirty="0">
                <a:solidFill>
                  <a:srgbClr val="0E5A12"/>
                </a:solidFill>
                <a:cs typeface="Calibri"/>
              </a:rPr>
              <a:t>Dr.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Nehaya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Mnahi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             Dr.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Haithem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Almoamen</a:t>
            </a:r>
            <a:endParaRPr lang="en-US" sz="2000" spc="25" dirty="0">
              <a:solidFill>
                <a:srgbClr val="0E5A12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2000" spc="25" dirty="0">
                <a:solidFill>
                  <a:srgbClr val="0E5A12"/>
                </a:solidFill>
                <a:cs typeface="Calibri"/>
              </a:rPr>
              <a:t>Dr.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Sadik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Hassan                Dr. </a:t>
            </a:r>
            <a:r>
              <a:rPr lang="en-US" sz="2000" spc="25" dirty="0" err="1">
                <a:solidFill>
                  <a:srgbClr val="0E5A12"/>
                </a:solidFill>
                <a:cs typeface="Calibri"/>
              </a:rPr>
              <a:t>Raghda</a:t>
            </a:r>
            <a:r>
              <a:rPr lang="en-US" sz="2000" spc="25" dirty="0">
                <a:solidFill>
                  <a:srgbClr val="0E5A12"/>
                </a:solidFill>
                <a:cs typeface="Calibri"/>
              </a:rPr>
              <a:t> Al-Najjar     </a:t>
            </a:r>
            <a:endParaRPr lang="en-US" sz="2000" u="sng" spc="25" dirty="0">
              <a:solidFill>
                <a:srgbClr val="0E5A12"/>
              </a:solidFill>
              <a:cs typeface="Calibri"/>
            </a:endParaRPr>
          </a:p>
        </p:txBody>
      </p:sp>
      <p:pic>
        <p:nvPicPr>
          <p:cNvPr id="20" name="Picture 2" descr="ØµÙØ±Ø© Ø°Ø§Øª ØµÙØ©">
            <a:extLst>
              <a:ext uri="{FF2B5EF4-FFF2-40B4-BE49-F238E27FC236}">
                <a16:creationId xmlns:a16="http://schemas.microsoft.com/office/drawing/2014/main" id="{167952AC-C0B1-6B4A-A8D7-3B910645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0" y="6248402"/>
            <a:ext cx="578560" cy="5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91E3B-92C5-0645-B7B7-E9482213C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2" name="عنوان 1">
            <a:extLst>
              <a:ext uri="{FF2B5EF4-FFF2-40B4-BE49-F238E27FC236}">
                <a16:creationId xmlns:a16="http://schemas.microsoft.com/office/drawing/2014/main" id="{01554517-8FA9-BA4F-BEDE-F70318955CBD}"/>
              </a:ext>
            </a:extLst>
          </p:cNvPr>
          <p:cNvSpPr txBox="1">
            <a:spLocks/>
          </p:cNvSpPr>
          <p:nvPr/>
        </p:nvSpPr>
        <p:spPr>
          <a:xfrm>
            <a:off x="228600" y="745435"/>
            <a:ext cx="2971800" cy="652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AU" sz="2800" b="1" dirty="0"/>
              <a:t>Diagnosis</a:t>
            </a:r>
            <a:endParaRPr lang="ar-IQ" sz="2800" b="1" dirty="0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2110B63F-7B6C-764A-97A0-F1DF07570EB9}"/>
              </a:ext>
            </a:extLst>
          </p:cNvPr>
          <p:cNvSpPr/>
          <p:nvPr/>
        </p:nvSpPr>
        <p:spPr>
          <a:xfrm>
            <a:off x="609600" y="5623361"/>
            <a:ext cx="2667000" cy="97840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Ulcerative Colitis </a:t>
            </a: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0B6908E9-39FD-3045-A438-D7102F49306F}"/>
              </a:ext>
            </a:extLst>
          </p:cNvPr>
          <p:cNvSpPr/>
          <p:nvPr/>
        </p:nvSpPr>
        <p:spPr>
          <a:xfrm>
            <a:off x="5715000" y="5623361"/>
            <a:ext cx="2667000" cy="97840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Crohn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BE62A-EB87-194A-A6DA-D13A87775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61355"/>
            <a:ext cx="3340100" cy="3898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9EC15D-2738-5A48-88ED-D0BA10ABE7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61355"/>
            <a:ext cx="3340100" cy="38989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60B6AA0-4D72-7A49-9390-5474A4A78C12}"/>
              </a:ext>
            </a:extLst>
          </p:cNvPr>
          <p:cNvSpPr/>
          <p:nvPr/>
        </p:nvSpPr>
        <p:spPr>
          <a:xfrm>
            <a:off x="3505201" y="5296645"/>
            <a:ext cx="2057399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Contrast Study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225D3B-8209-0F42-97B4-FBBEEC106BB2}"/>
              </a:ext>
            </a:extLst>
          </p:cNvPr>
          <p:cNvSpPr/>
          <p:nvPr/>
        </p:nvSpPr>
        <p:spPr>
          <a:xfrm>
            <a:off x="7543800" y="745435"/>
            <a:ext cx="1371600" cy="652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LO: 13-14</a:t>
            </a:r>
          </a:p>
        </p:txBody>
      </p:sp>
    </p:spTree>
    <p:extLst>
      <p:ext uri="{BB962C8B-B14F-4D97-AF65-F5344CB8AC3E}">
        <p14:creationId xmlns:p14="http://schemas.microsoft.com/office/powerpoint/2010/main" val="25533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91E3B-92C5-0645-B7B7-E9482213C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2" name="عنوان 1">
            <a:extLst>
              <a:ext uri="{FF2B5EF4-FFF2-40B4-BE49-F238E27FC236}">
                <a16:creationId xmlns:a16="http://schemas.microsoft.com/office/drawing/2014/main" id="{01554517-8FA9-BA4F-BEDE-F70318955CBD}"/>
              </a:ext>
            </a:extLst>
          </p:cNvPr>
          <p:cNvSpPr txBox="1">
            <a:spLocks/>
          </p:cNvSpPr>
          <p:nvPr/>
        </p:nvSpPr>
        <p:spPr>
          <a:xfrm>
            <a:off x="228600" y="745435"/>
            <a:ext cx="2971800" cy="652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AU" sz="2800" b="1" dirty="0"/>
              <a:t>Diagnosis</a:t>
            </a:r>
            <a:endParaRPr lang="ar-IQ" sz="2800" b="1" dirty="0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2110B63F-7B6C-764A-97A0-F1DF07570EB9}"/>
              </a:ext>
            </a:extLst>
          </p:cNvPr>
          <p:cNvSpPr/>
          <p:nvPr/>
        </p:nvSpPr>
        <p:spPr>
          <a:xfrm>
            <a:off x="609600" y="5623361"/>
            <a:ext cx="2667000" cy="97840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Ulcerative Colitis </a:t>
            </a: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0B6908E9-39FD-3045-A438-D7102F49306F}"/>
              </a:ext>
            </a:extLst>
          </p:cNvPr>
          <p:cNvSpPr/>
          <p:nvPr/>
        </p:nvSpPr>
        <p:spPr>
          <a:xfrm>
            <a:off x="5715000" y="5623361"/>
            <a:ext cx="2667000" cy="97840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Crohn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F3331-86CC-6D41-B8FB-8DEF0FC3C7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1548655"/>
            <a:ext cx="3025775" cy="3924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81A089-2D37-C344-A6DA-83B5D7787C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48655"/>
            <a:ext cx="3165260" cy="389467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D33B1FD-ECD5-6C47-92B4-F1B18C648687}"/>
              </a:ext>
            </a:extLst>
          </p:cNvPr>
          <p:cNvSpPr/>
          <p:nvPr/>
        </p:nvSpPr>
        <p:spPr>
          <a:xfrm>
            <a:off x="3505201" y="3200400"/>
            <a:ext cx="2057399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Endoscopy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FCF4C7-DFF7-3D4D-83FA-E24BAFEB1848}"/>
              </a:ext>
            </a:extLst>
          </p:cNvPr>
          <p:cNvSpPr/>
          <p:nvPr/>
        </p:nvSpPr>
        <p:spPr>
          <a:xfrm>
            <a:off x="7543800" y="745435"/>
            <a:ext cx="1371600" cy="652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LO: 13-14</a:t>
            </a:r>
          </a:p>
        </p:txBody>
      </p:sp>
    </p:spTree>
    <p:extLst>
      <p:ext uri="{BB962C8B-B14F-4D97-AF65-F5344CB8AC3E}">
        <p14:creationId xmlns:p14="http://schemas.microsoft.com/office/powerpoint/2010/main" val="20250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91E3B-92C5-0645-B7B7-E9482213C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2" name="عنوان 1">
            <a:extLst>
              <a:ext uri="{FF2B5EF4-FFF2-40B4-BE49-F238E27FC236}">
                <a16:creationId xmlns:a16="http://schemas.microsoft.com/office/drawing/2014/main" id="{01554517-8FA9-BA4F-BEDE-F70318955CBD}"/>
              </a:ext>
            </a:extLst>
          </p:cNvPr>
          <p:cNvSpPr txBox="1">
            <a:spLocks/>
          </p:cNvSpPr>
          <p:nvPr/>
        </p:nvSpPr>
        <p:spPr>
          <a:xfrm>
            <a:off x="228600" y="745435"/>
            <a:ext cx="2971800" cy="652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AU" sz="2800" b="1" dirty="0"/>
              <a:t>Diagnosis</a:t>
            </a:r>
            <a:endParaRPr lang="ar-IQ" sz="2800" b="1" dirty="0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2110B63F-7B6C-764A-97A0-F1DF07570EB9}"/>
              </a:ext>
            </a:extLst>
          </p:cNvPr>
          <p:cNvSpPr/>
          <p:nvPr/>
        </p:nvSpPr>
        <p:spPr>
          <a:xfrm>
            <a:off x="990600" y="5623361"/>
            <a:ext cx="2667000" cy="97840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Ulcerative Colitis </a:t>
            </a: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0B6908E9-39FD-3045-A438-D7102F49306F}"/>
              </a:ext>
            </a:extLst>
          </p:cNvPr>
          <p:cNvSpPr/>
          <p:nvPr/>
        </p:nvSpPr>
        <p:spPr>
          <a:xfrm>
            <a:off x="5715000" y="5623361"/>
            <a:ext cx="2667000" cy="978408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Crohn Disease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02B746-D4A1-074E-8DA9-9DC6132BB1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22" y="1676319"/>
            <a:ext cx="3027635" cy="3841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E7121D-F25A-0F45-BC27-9E39917498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8" y="1696983"/>
            <a:ext cx="2971800" cy="382108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30AEB0C-5842-B946-8556-CC6EE878D340}"/>
              </a:ext>
            </a:extLst>
          </p:cNvPr>
          <p:cNvSpPr/>
          <p:nvPr/>
        </p:nvSpPr>
        <p:spPr>
          <a:xfrm>
            <a:off x="3505201" y="3200400"/>
            <a:ext cx="2057399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Endoscopy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A2E9D-8DE7-2D4E-B978-0AE16C3B2163}"/>
              </a:ext>
            </a:extLst>
          </p:cNvPr>
          <p:cNvSpPr/>
          <p:nvPr/>
        </p:nvSpPr>
        <p:spPr>
          <a:xfrm>
            <a:off x="7543800" y="745435"/>
            <a:ext cx="1371600" cy="652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LO: 13-14</a:t>
            </a:r>
          </a:p>
        </p:txBody>
      </p:sp>
    </p:spTree>
    <p:extLst>
      <p:ext uri="{BB962C8B-B14F-4D97-AF65-F5344CB8AC3E}">
        <p14:creationId xmlns:p14="http://schemas.microsoft.com/office/powerpoint/2010/main" val="227727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91E3B-92C5-0645-B7B7-E9482213C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2" name="عنوان 1">
            <a:extLst>
              <a:ext uri="{FF2B5EF4-FFF2-40B4-BE49-F238E27FC236}">
                <a16:creationId xmlns:a16="http://schemas.microsoft.com/office/drawing/2014/main" id="{01554517-8FA9-BA4F-BEDE-F70318955CBD}"/>
              </a:ext>
            </a:extLst>
          </p:cNvPr>
          <p:cNvSpPr txBox="1">
            <a:spLocks/>
          </p:cNvSpPr>
          <p:nvPr/>
        </p:nvSpPr>
        <p:spPr>
          <a:xfrm>
            <a:off x="228600" y="745435"/>
            <a:ext cx="2971800" cy="652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AU" sz="2800" b="1" dirty="0"/>
              <a:t>Diagnosis</a:t>
            </a:r>
            <a:endParaRPr lang="ar-IQ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13404C-B48C-0740-B404-2C44B34D65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000249"/>
            <a:ext cx="7086600" cy="41123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B151FE-AD5D-9D48-9328-9B46711BA864}"/>
              </a:ext>
            </a:extLst>
          </p:cNvPr>
          <p:cNvSpPr/>
          <p:nvPr/>
        </p:nvSpPr>
        <p:spPr>
          <a:xfrm>
            <a:off x="7543800" y="745435"/>
            <a:ext cx="1371600" cy="652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LO: 13-14</a:t>
            </a:r>
          </a:p>
        </p:txBody>
      </p:sp>
    </p:spTree>
    <p:extLst>
      <p:ext uri="{BB962C8B-B14F-4D97-AF65-F5344CB8AC3E}">
        <p14:creationId xmlns:p14="http://schemas.microsoft.com/office/powerpoint/2010/main" val="35643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91E3B-92C5-0645-B7B7-E9482213C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C49942-671A-FA4E-8173-3B1E55B3EFDB}"/>
              </a:ext>
            </a:extLst>
          </p:cNvPr>
          <p:cNvSpPr/>
          <p:nvPr/>
        </p:nvSpPr>
        <p:spPr>
          <a:xfrm>
            <a:off x="8001000" y="745435"/>
            <a:ext cx="914400" cy="652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LO-15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01554517-8FA9-BA4F-BEDE-F70318955CBD}"/>
              </a:ext>
            </a:extLst>
          </p:cNvPr>
          <p:cNvSpPr txBox="1">
            <a:spLocks/>
          </p:cNvSpPr>
          <p:nvPr/>
        </p:nvSpPr>
        <p:spPr>
          <a:xfrm>
            <a:off x="228600" y="745435"/>
            <a:ext cx="2971800" cy="652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A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</a:t>
            </a:r>
            <a:endParaRPr lang="ar-IQ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2110B63F-7B6C-764A-97A0-F1DF07570EB9}"/>
              </a:ext>
            </a:extLst>
          </p:cNvPr>
          <p:cNvSpPr/>
          <p:nvPr/>
        </p:nvSpPr>
        <p:spPr>
          <a:xfrm>
            <a:off x="313265" y="5623361"/>
            <a:ext cx="2667000" cy="978408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Ulcerative Colitis </a:t>
            </a: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0B6908E9-39FD-3045-A438-D7102F49306F}"/>
              </a:ext>
            </a:extLst>
          </p:cNvPr>
          <p:cNvSpPr/>
          <p:nvPr/>
        </p:nvSpPr>
        <p:spPr>
          <a:xfrm>
            <a:off x="5715000" y="5623361"/>
            <a:ext cx="2667000" cy="978408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Crohn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F85FC-3329-DD4A-AA93-56AC1DA35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86485"/>
            <a:ext cx="607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4748A455-D3D5-FA46-B11A-815DE88D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1059" y="1909494"/>
            <a:ext cx="6372940" cy="1062306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Steroids,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Aminosalicylates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Azathioprine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Surgical: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Resect the colon.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91E3B-92C5-0645-B7B7-E9482213C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C49942-671A-FA4E-8173-3B1E55B3EFDB}"/>
              </a:ext>
            </a:extLst>
          </p:cNvPr>
          <p:cNvSpPr/>
          <p:nvPr/>
        </p:nvSpPr>
        <p:spPr>
          <a:xfrm>
            <a:off x="8001000" y="745435"/>
            <a:ext cx="914400" cy="652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LO-15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01554517-8FA9-BA4F-BEDE-F70318955CBD}"/>
              </a:ext>
            </a:extLst>
          </p:cNvPr>
          <p:cNvSpPr txBox="1">
            <a:spLocks/>
          </p:cNvSpPr>
          <p:nvPr/>
        </p:nvSpPr>
        <p:spPr>
          <a:xfrm>
            <a:off x="228600" y="745435"/>
            <a:ext cx="2971800" cy="652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A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</a:t>
            </a:r>
            <a:endParaRPr lang="ar-IQ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F866E31D-360E-C646-89D5-125B2FD734B2}"/>
              </a:ext>
            </a:extLst>
          </p:cNvPr>
          <p:cNvSpPr/>
          <p:nvPr/>
        </p:nvSpPr>
        <p:spPr>
          <a:xfrm>
            <a:off x="228600" y="2029967"/>
            <a:ext cx="2207217" cy="865633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Ulcerative</a:t>
            </a:r>
            <a:r>
              <a:rPr lang="en-US" sz="2000" dirty="0"/>
              <a:t> Colitis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0411656-C966-264E-B066-2618E2EF71CF}"/>
              </a:ext>
            </a:extLst>
          </p:cNvPr>
          <p:cNvSpPr/>
          <p:nvPr/>
        </p:nvSpPr>
        <p:spPr>
          <a:xfrm>
            <a:off x="231182" y="3429000"/>
            <a:ext cx="2207217" cy="865633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Crohn Disease</a:t>
            </a:r>
            <a:endParaRPr lang="en-US" sz="2000" dirty="0"/>
          </a:p>
        </p:txBody>
      </p:sp>
      <p:sp>
        <p:nvSpPr>
          <p:cNvPr id="16" name="عنصر نائب للمحتوى 2">
            <a:extLst>
              <a:ext uri="{FF2B5EF4-FFF2-40B4-BE49-F238E27FC236}">
                <a16:creationId xmlns:a16="http://schemas.microsoft.com/office/drawing/2014/main" id="{0343A5A7-F24F-CD4C-897A-9BCDDF9AE6F6}"/>
              </a:ext>
            </a:extLst>
          </p:cNvPr>
          <p:cNvSpPr txBox="1">
            <a:spLocks/>
          </p:cNvSpPr>
          <p:nvPr/>
        </p:nvSpPr>
        <p:spPr>
          <a:xfrm>
            <a:off x="2521059" y="3352800"/>
            <a:ext cx="6303198" cy="106230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Similar to 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ULCERATIVE COLITIS.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Others: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diet and metronidazole.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Surgical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Resect the affected bowel.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84CAD7-B9E4-7A47-B13F-C37BC4455E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" y="4758104"/>
            <a:ext cx="2207217" cy="20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91E3B-92C5-0645-B7B7-E9482213C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C49942-671A-FA4E-8173-3B1E55B3EFDB}"/>
              </a:ext>
            </a:extLst>
          </p:cNvPr>
          <p:cNvSpPr/>
          <p:nvPr/>
        </p:nvSpPr>
        <p:spPr>
          <a:xfrm>
            <a:off x="7543800" y="745435"/>
            <a:ext cx="1371600" cy="652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LO: 11-15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01554517-8FA9-BA4F-BEDE-F70318955CBD}"/>
              </a:ext>
            </a:extLst>
          </p:cNvPr>
          <p:cNvSpPr txBox="1">
            <a:spLocks/>
          </p:cNvSpPr>
          <p:nvPr/>
        </p:nvSpPr>
        <p:spPr>
          <a:xfrm>
            <a:off x="228600" y="745435"/>
            <a:ext cx="2971800" cy="652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A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Comparison</a:t>
            </a:r>
            <a:endParaRPr lang="ar-IQ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E8012C-E70F-E64F-8F52-4591C4F45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12116"/>
              </p:ext>
            </p:extLst>
          </p:nvPr>
        </p:nvGraphicFramePr>
        <p:xfrm>
          <a:off x="228600" y="1447800"/>
          <a:ext cx="8686800" cy="4739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7612767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734235699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80377003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Crohn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576904"/>
                  </a:ext>
                </a:extLst>
              </a:tr>
              <a:tr h="807202">
                <a:tc>
                  <a:txBody>
                    <a:bodyPr/>
                    <a:lstStyle/>
                    <a:p>
                      <a:endParaRPr lang="en-US" sz="1600" b="1" dirty="0"/>
                    </a:p>
                    <a:p>
                      <a:r>
                        <a:rPr lang="en-US" sz="1600" b="1" dirty="0"/>
                        <a:t>Pathology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rectum and sigmoid colon.</a:t>
                      </a:r>
                    </a:p>
                    <a:p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Mucosa only, superficial ulceration, </a:t>
                      </a:r>
                      <a:r>
                        <a:rPr lang="en-A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AU" sz="1600" dirty="0"/>
                    </a:p>
                    <a:p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Crypt abscesses.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part of gastrointestinal tract, skip lesions Full-thickness (hosepipe), fissures, mesentery involved.</a:t>
                      </a:r>
                      <a:endParaRPr lang="en-AU" sz="16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Non-caseating granulomas .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01643"/>
                  </a:ext>
                </a:extLst>
              </a:tr>
              <a:tr h="807202">
                <a:tc>
                  <a:txBody>
                    <a:bodyPr/>
                    <a:lstStyle/>
                    <a:p>
                      <a:r>
                        <a:rPr lang="en-US" sz="1600" b="1" dirty="0"/>
                        <a:t>Clinical,</a:t>
                      </a:r>
                    </a:p>
                    <a:p>
                      <a:endParaRPr lang="en-US" sz="1600" b="1" dirty="0"/>
                    </a:p>
                    <a:p>
                      <a:r>
                        <a:rPr lang="en-US" sz="1600" b="1" dirty="0"/>
                        <a:t>Extra intestinal,</a:t>
                      </a:r>
                    </a:p>
                    <a:p>
                      <a:endParaRPr lang="en-US" sz="1600" b="1" dirty="0"/>
                    </a:p>
                    <a:p>
                      <a:r>
                        <a:rPr lang="en-US" sz="1600" b="1" dirty="0"/>
                        <a:t>Complications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Rectal bleeding, diarrhoea.</a:t>
                      </a:r>
                      <a:b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A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Iritis, arthritis.</a:t>
                      </a:r>
                    </a:p>
                    <a:p>
                      <a:endParaRPr lang="en-A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Haemorrhage, perforation, toxic </a:t>
                      </a:r>
                      <a:endParaRPr lang="en-AU" sz="1600" dirty="0"/>
                    </a:p>
                    <a:p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megacolon, carcinoma.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Abdominal pain and mass, malaise, diarrhoea, perianal disease.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Erythema nodosum</a:t>
                      </a:r>
                      <a:b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Pyoderma gangrenosum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Stricture, fistulae 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082607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US" sz="1600" b="1" dirty="0"/>
                        <a:t>Radiology:</a:t>
                      </a:r>
                    </a:p>
                    <a:p>
                      <a:r>
                        <a:rPr lang="en-US" sz="1600" b="1" dirty="0"/>
                        <a:t>Contrast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Shortened narrowed colon, loss of haustrations, 'lead-pipe' colon.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mucosal pattern, 'string sign', deep penetrating ulcers.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072270"/>
                  </a:ext>
                </a:extLst>
              </a:tr>
              <a:tr h="807202">
                <a:tc>
                  <a:txBody>
                    <a:bodyPr/>
                    <a:lstStyle/>
                    <a:p>
                      <a:endParaRPr lang="en-US" sz="1600" b="1" dirty="0"/>
                    </a:p>
                    <a:p>
                      <a:r>
                        <a:rPr lang="en-US" sz="1600" b="1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Sulfasalazine, steroid, </a:t>
                      </a:r>
                      <a:r>
                        <a:rPr lang="en-A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azathioptine</a:t>
                      </a: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A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Panproctocolectomy</a:t>
                      </a: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ileostomy.</a:t>
                      </a:r>
                      <a:endParaRPr lang="en-AU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Dietary manipulation.</a:t>
                      </a:r>
                    </a:p>
                    <a:p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Sulfasalazine, metronidazole, steroids, azathioprine.</a:t>
                      </a:r>
                      <a:endParaRPr lang="en-AU" sz="1600" dirty="0"/>
                    </a:p>
                    <a:p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Resect affected segment, </a:t>
                      </a:r>
                      <a:r>
                        <a:rPr lang="en-A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stricturoplasty</a:t>
                      </a:r>
                      <a:r>
                        <a:rPr lang="en-A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078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9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</a:t>
              </a:r>
              <a:r>
                <a:rPr lang="en-US" sz="1200" b="1" u="sng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medical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9" name="عنوان 1">
            <a:extLst>
              <a:ext uri="{FF2B5EF4-FFF2-40B4-BE49-F238E27FC236}">
                <a16:creationId xmlns:a16="http://schemas.microsoft.com/office/drawing/2014/main" id="{B83DE116-7293-F743-BA0C-CCA924DA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45435"/>
            <a:ext cx="5029200" cy="652814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AU" sz="2800" b="1" dirty="0"/>
              <a:t>To Sum Up</a:t>
            </a:r>
            <a:endParaRPr lang="ar-IQ" sz="2800" b="1" dirty="0"/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3769A481-19E1-434B-A4EF-DC8C7FA7E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algn="l" rtl="0"/>
            <a:endParaRPr lang="en-US" sz="2400" u="sng" dirty="0"/>
          </a:p>
          <a:p>
            <a:pPr marL="0" indent="0" algn="l" rtl="0">
              <a:buNone/>
            </a:pPr>
            <a:r>
              <a:rPr lang="en-US" sz="2400" b="1" i="1" dirty="0"/>
              <a:t>Inflammatory Bowel Disease:- </a:t>
            </a:r>
          </a:p>
          <a:p>
            <a:pPr marL="0" indent="0" algn="ctr" rtl="0">
              <a:buNone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 Both follow relapse and remission course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b="1" i="1" dirty="0"/>
              <a:t>Ulcerative disease:</a:t>
            </a:r>
          </a:p>
          <a:p>
            <a:pPr marL="0" indent="0">
              <a:buNone/>
            </a:pPr>
            <a:r>
              <a:rPr lang="en-US" sz="2400" dirty="0"/>
              <a:t>                   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Mainly large bowel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Not full thickness.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Presents with diarrhea, pain and blood loss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Managed medically and surgically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b="1" i="1" dirty="0"/>
              <a:t>Crohn disease:</a:t>
            </a:r>
          </a:p>
          <a:p>
            <a:pPr marL="0" indent="0">
              <a:buNone/>
            </a:pPr>
            <a:r>
              <a:rPr lang="en-US" sz="2400" dirty="0"/>
              <a:t>                   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Any part of the gut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Full thickness of the wall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Presents with diarrhea, pain and malabsorption</a:t>
            </a:r>
          </a:p>
          <a:p>
            <a:pPr marL="0" indent="0">
              <a:buNone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                   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Managed medically and surgically</a:t>
            </a:r>
            <a:endParaRPr lang="ar-IQ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ar-IQ" sz="2400" dirty="0"/>
          </a:p>
          <a:p>
            <a:endParaRPr lang="ar-IQ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3999FA-7117-1147-9762-FBBF2276F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7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</a:t>
              </a:r>
              <a:r>
                <a:rPr lang="en-US" sz="1600" kern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Scientific Research</a:t>
              </a:r>
              <a:endParaRPr lang="en-US" sz="1600" kern="0" dirty="0">
                <a:solidFill>
                  <a:srgbClr val="00206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7EB09AD8-F2B7-E34C-A131-1E2F7B0B0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61037"/>
            <a:ext cx="2819400" cy="10207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Thank you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84B6D7C-8479-3A46-B378-4544045E8864}"/>
              </a:ext>
            </a:extLst>
          </p:cNvPr>
          <p:cNvSpPr txBox="1">
            <a:spLocks/>
          </p:cNvSpPr>
          <p:nvPr/>
        </p:nvSpPr>
        <p:spPr>
          <a:xfrm>
            <a:off x="6172200" y="5761037"/>
            <a:ext cx="1219200" cy="1020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6C599E-AA0D-084B-883D-8DB8431AF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920B82-1D47-6C44-BE18-58A954DD1CD9}"/>
              </a:ext>
            </a:extLst>
          </p:cNvPr>
          <p:cNvSpPr/>
          <p:nvPr/>
        </p:nvSpPr>
        <p:spPr>
          <a:xfrm>
            <a:off x="609600" y="838200"/>
            <a:ext cx="7848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Wishing you all the best in the GI Module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F3E4A-13DA-AB4A-ACB9-D193CD7A41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399"/>
            <a:ext cx="6324600" cy="397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1053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8382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Learning Objectives :- </a:t>
            </a:r>
            <a:r>
              <a:rPr lang="en-US" sz="2800" b="1" dirty="0"/>
              <a:t>LO (11-15)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                     Regarding </a:t>
            </a:r>
            <a:r>
              <a:rPr lang="en-US" sz="2400" i="1" u="sng" dirty="0">
                <a:solidFill>
                  <a:srgbClr val="C00000"/>
                </a:solidFill>
              </a:rPr>
              <a:t>INFLAMMATORY BOWEL DISEASE</a:t>
            </a:r>
            <a:r>
              <a:rPr lang="en-US" sz="2400" i="1" dirty="0">
                <a:solidFill>
                  <a:srgbClr val="C00000"/>
                </a:solidFill>
              </a:rPr>
              <a:t>:-</a:t>
            </a:r>
          </a:p>
          <a:p>
            <a:endParaRPr lang="en-US" sz="2400" i="1" dirty="0">
              <a:solidFill>
                <a:srgbClr val="C0000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i="1" dirty="0"/>
              <a:t>(LO-11) : </a:t>
            </a:r>
            <a:r>
              <a:rPr lang="en-US" sz="2400" i="1" dirty="0"/>
              <a:t>Describe the clinical presentations.</a:t>
            </a:r>
            <a:endParaRPr lang="en-US" sz="2400" b="1" i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i="1" dirty="0"/>
              <a:t>(LO-12) : </a:t>
            </a:r>
            <a:r>
              <a:rPr lang="en-US" sz="2400" i="1" dirty="0"/>
              <a:t>Recognize macro- and microscopical features.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i="1" dirty="0"/>
              <a:t>(LO-13) : </a:t>
            </a:r>
            <a:r>
              <a:rPr lang="en-US" sz="2400" i="1" dirty="0"/>
              <a:t>Describe diagnostic difficulties.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i="1" dirty="0"/>
              <a:t>(LO-14) : </a:t>
            </a:r>
            <a:r>
              <a:rPr lang="en-US" sz="2400" i="1" dirty="0"/>
              <a:t>Describe endoscopic and radiological features.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i="1" dirty="0"/>
              <a:t>(LO-15) : </a:t>
            </a:r>
            <a:r>
              <a:rPr lang="en-US" sz="2400" i="1" dirty="0"/>
              <a:t>Describe treatment options. </a:t>
            </a:r>
            <a:endParaRPr lang="en-US" sz="2400" b="1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FF2AC3E-D07D-2845-A7CC-DFA2A1B2AA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946743"/>
            <a:ext cx="4267200" cy="2318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9FEA3B-3DA0-E249-865B-96B97B2A0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10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3" name="عنوان 1">
            <a:extLst>
              <a:ext uri="{FF2B5EF4-FFF2-40B4-BE49-F238E27FC236}">
                <a16:creationId xmlns:a16="http://schemas.microsoft.com/office/drawing/2014/main" id="{77474CAB-98E8-8C41-B825-BA9EBCBC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45435"/>
            <a:ext cx="2971800" cy="65281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AU" sz="2800" b="1" dirty="0"/>
              <a:t>Overview</a:t>
            </a:r>
            <a:endParaRPr lang="ar-IQ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6BB3B6-6E1C-0349-91B8-0A22FE14F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3EE80C-42BE-DF4C-BDDB-6807EAD7D235}"/>
              </a:ext>
            </a:extLst>
          </p:cNvPr>
          <p:cNvSpPr/>
          <p:nvPr/>
        </p:nvSpPr>
        <p:spPr>
          <a:xfrm>
            <a:off x="7467600" y="745435"/>
            <a:ext cx="1447800" cy="652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LO: 11-15</a:t>
            </a:r>
          </a:p>
        </p:txBody>
      </p:sp>
      <p:sp>
        <p:nvSpPr>
          <p:cNvPr id="14" name="عنصر نائب للمحتوى 2">
            <a:extLst>
              <a:ext uri="{FF2B5EF4-FFF2-40B4-BE49-F238E27FC236}">
                <a16:creationId xmlns:a16="http://schemas.microsoft.com/office/drawing/2014/main" id="{5AD4A3D7-B135-6544-ADB9-378238A4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65399" cy="44196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l" rtl="0">
              <a:buFont typeface="Wingdings" pitchFamily="2" charset="2"/>
              <a:buChar char="§"/>
            </a:pPr>
            <a:endParaRPr lang="en-US" sz="2400" dirty="0"/>
          </a:p>
          <a:p>
            <a:pPr algn="l" rtl="0">
              <a:buFont typeface="Wingdings" pitchFamily="2" charset="2"/>
              <a:buChar char="§"/>
            </a:pPr>
            <a:r>
              <a:rPr lang="en-US" sz="2400" dirty="0"/>
              <a:t>Inflammatory bowel disease affects 0.3% of the population.</a:t>
            </a:r>
          </a:p>
          <a:p>
            <a:pPr marL="0" indent="0" algn="l" rtl="0">
              <a:buNone/>
            </a:pPr>
            <a:endParaRPr lang="en-US" sz="2400" dirty="0"/>
          </a:p>
          <a:p>
            <a:pPr algn="l" rtl="0">
              <a:buFont typeface="Wingdings" pitchFamily="2" charset="2"/>
              <a:buChar char="§"/>
            </a:pPr>
            <a:r>
              <a:rPr lang="en-US" sz="2400" dirty="0"/>
              <a:t>Two main types; Ulcerative colitis and Crohn disease.</a:t>
            </a:r>
          </a:p>
          <a:p>
            <a:pPr algn="l" rtl="0">
              <a:buFont typeface="Wingdings" pitchFamily="2" charset="2"/>
              <a:buChar char="§"/>
            </a:pPr>
            <a:endParaRPr lang="en-US" sz="2400" dirty="0"/>
          </a:p>
          <a:p>
            <a:pPr algn="l" rtl="0">
              <a:buFont typeface="Wingdings" pitchFamily="2" charset="2"/>
              <a:buChar char="§"/>
            </a:pPr>
            <a:r>
              <a:rPr lang="en-US" sz="2400" dirty="0"/>
              <a:t>Both follow a prolonged, often relapse and remission course.</a:t>
            </a:r>
          </a:p>
          <a:p>
            <a:pPr algn="l" rtl="0">
              <a:buFont typeface="Wingdings" pitchFamily="2" charset="2"/>
              <a:buChar char="§"/>
            </a:pPr>
            <a:endParaRPr lang="en-US" sz="2400" dirty="0"/>
          </a:p>
          <a:p>
            <a:pPr algn="l" rtl="0">
              <a:buFont typeface="Wingdings" pitchFamily="2" charset="2"/>
              <a:buChar char="§"/>
            </a:pPr>
            <a:r>
              <a:rPr lang="en-US" sz="2400" dirty="0"/>
              <a:t>Both may be a debilitating illness.</a:t>
            </a:r>
          </a:p>
          <a:p>
            <a:pPr algn="l" rtl="0">
              <a:buFont typeface="Wingdings" pitchFamily="2" charset="2"/>
              <a:buChar char="§"/>
            </a:pPr>
            <a:endParaRPr lang="en-US" sz="2400" dirty="0"/>
          </a:p>
          <a:p>
            <a:pPr algn="l" rtl="0">
              <a:buFont typeface="Wingdings" pitchFamily="2" charset="2"/>
              <a:buChar char="§"/>
            </a:pPr>
            <a:r>
              <a:rPr lang="en-US" sz="2400" dirty="0"/>
              <a:t> Crohn disease:- </a:t>
            </a:r>
          </a:p>
          <a:p>
            <a:pPr marL="0" indent="0" algn="l" rtl="0">
              <a:buNone/>
            </a:pPr>
            <a:r>
              <a:rPr lang="en-US" sz="2400" dirty="0"/>
              <a:t>          is less prevalent than Ulcerative colitis.</a:t>
            </a:r>
          </a:p>
          <a:p>
            <a:pPr marL="0" indent="0" algn="l" rtl="0">
              <a:buNone/>
            </a:pPr>
            <a:r>
              <a:rPr lang="en-US" sz="2400" dirty="0"/>
              <a:t>          Common in western countries.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3873A1-BC07-1449-8FBF-3701FE4D16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399" y="3581400"/>
            <a:ext cx="187326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3286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4748A455-D3D5-FA46-B11A-815DE88D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9" y="1600200"/>
            <a:ext cx="6455600" cy="17526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/>
              <a:t>Females more than males.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/>
              <a:t>Commonly 20—40 years old.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/>
              <a:t>The exact cause is unknown.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/>
              <a:t>Factors: genetic, infection, immunological and smoking </a:t>
            </a:r>
            <a:r>
              <a:rPr lang="en-US" sz="2400" b="1" i="1" u="sng" dirty="0"/>
              <a:t>HOW?</a:t>
            </a:r>
            <a:endParaRPr lang="en-US" sz="2400" b="1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91E3B-92C5-0645-B7B7-E9482213C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C49942-671A-FA4E-8173-3B1E55B3EFDB}"/>
              </a:ext>
            </a:extLst>
          </p:cNvPr>
          <p:cNvSpPr/>
          <p:nvPr/>
        </p:nvSpPr>
        <p:spPr>
          <a:xfrm>
            <a:off x="7543800" y="745435"/>
            <a:ext cx="1371600" cy="6528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LO-11-12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01554517-8FA9-BA4F-BEDE-F70318955CBD}"/>
              </a:ext>
            </a:extLst>
          </p:cNvPr>
          <p:cNvSpPr txBox="1">
            <a:spLocks/>
          </p:cNvSpPr>
          <p:nvPr/>
        </p:nvSpPr>
        <p:spPr>
          <a:xfrm>
            <a:off x="228600" y="745435"/>
            <a:ext cx="2971800" cy="6528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AU" sz="2800" b="1" dirty="0"/>
              <a:t>Aetiology</a:t>
            </a:r>
            <a:endParaRPr lang="ar-IQ" sz="2800" b="1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F866E31D-360E-C646-89D5-125B2FD734B2}"/>
              </a:ext>
            </a:extLst>
          </p:cNvPr>
          <p:cNvSpPr/>
          <p:nvPr/>
        </p:nvSpPr>
        <p:spPr>
          <a:xfrm>
            <a:off x="76200" y="2029967"/>
            <a:ext cx="2209800" cy="86563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Ulcerative Colitis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0411656-C966-264E-B066-2618E2EF71CF}"/>
              </a:ext>
            </a:extLst>
          </p:cNvPr>
          <p:cNvSpPr/>
          <p:nvPr/>
        </p:nvSpPr>
        <p:spPr>
          <a:xfrm>
            <a:off x="76200" y="4572000"/>
            <a:ext cx="2207217" cy="86563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Crohn Disease</a:t>
            </a:r>
          </a:p>
        </p:txBody>
      </p:sp>
      <p:sp>
        <p:nvSpPr>
          <p:cNvPr id="16" name="عنصر نائب للمحتوى 2">
            <a:extLst>
              <a:ext uri="{FF2B5EF4-FFF2-40B4-BE49-F238E27FC236}">
                <a16:creationId xmlns:a16="http://schemas.microsoft.com/office/drawing/2014/main" id="{1140F6C7-D11A-3F40-A484-5B779B157447}"/>
              </a:ext>
            </a:extLst>
          </p:cNvPr>
          <p:cNvSpPr txBox="1">
            <a:spLocks/>
          </p:cNvSpPr>
          <p:nvPr/>
        </p:nvSpPr>
        <p:spPr>
          <a:xfrm>
            <a:off x="2428067" y="4065249"/>
            <a:ext cx="6455600" cy="175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400" dirty="0"/>
              <a:t>Females equal to males.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Commonly 20—40 years Caucasians.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The exact cause is unknown.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Factors: genetic (twins), environmental (smoking and diet </a:t>
            </a:r>
            <a:r>
              <a:rPr lang="en-US" sz="2400" b="1" i="1" u="sng" dirty="0"/>
              <a:t>HOW?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4748A455-D3D5-FA46-B11A-815DE88D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9" y="1600200"/>
            <a:ext cx="6455600" cy="175260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Chronic inflammation of the mucosa.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Principally affects the rectum and sigmoid colon.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Limited to mucosa.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91E3B-92C5-0645-B7B7-E9482213C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C49942-671A-FA4E-8173-3B1E55B3EFDB}"/>
              </a:ext>
            </a:extLst>
          </p:cNvPr>
          <p:cNvSpPr/>
          <p:nvPr/>
        </p:nvSpPr>
        <p:spPr>
          <a:xfrm>
            <a:off x="8001000" y="745435"/>
            <a:ext cx="914400" cy="652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LO-12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01554517-8FA9-BA4F-BEDE-F70318955CBD}"/>
              </a:ext>
            </a:extLst>
          </p:cNvPr>
          <p:cNvSpPr txBox="1">
            <a:spLocks/>
          </p:cNvSpPr>
          <p:nvPr/>
        </p:nvSpPr>
        <p:spPr>
          <a:xfrm>
            <a:off x="228600" y="745435"/>
            <a:ext cx="2971800" cy="652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AU" sz="2800" b="1" dirty="0">
                <a:solidFill>
                  <a:srgbClr val="002060"/>
                </a:solidFill>
              </a:rPr>
              <a:t>Pathology</a:t>
            </a:r>
            <a:endParaRPr lang="ar-IQ" sz="2800" b="1" dirty="0">
              <a:solidFill>
                <a:srgbClr val="002060"/>
              </a:solidFill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F866E31D-360E-C646-89D5-125B2FD734B2}"/>
              </a:ext>
            </a:extLst>
          </p:cNvPr>
          <p:cNvSpPr/>
          <p:nvPr/>
        </p:nvSpPr>
        <p:spPr>
          <a:xfrm>
            <a:off x="76200" y="2029967"/>
            <a:ext cx="2209800" cy="86563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Ulcerative</a:t>
            </a:r>
            <a:r>
              <a:rPr lang="en-US" sz="2000" dirty="0"/>
              <a:t> Colitis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0411656-C966-264E-B066-2618E2EF71CF}"/>
              </a:ext>
            </a:extLst>
          </p:cNvPr>
          <p:cNvSpPr/>
          <p:nvPr/>
        </p:nvSpPr>
        <p:spPr>
          <a:xfrm>
            <a:off x="76200" y="4572000"/>
            <a:ext cx="2207217" cy="86563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Crohn Disease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72845-C76A-C14F-A37F-57260E3EF2DB}"/>
              </a:ext>
            </a:extLst>
          </p:cNvPr>
          <p:cNvSpPr/>
          <p:nvPr/>
        </p:nvSpPr>
        <p:spPr>
          <a:xfrm>
            <a:off x="2438399" y="4065249"/>
            <a:ext cx="6474419" cy="184925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Chronic inflammation of whole bowel layers.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Occur anywhere in the GI tract.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Commonly, terminal ileum and proximal colon.</a:t>
            </a:r>
          </a:p>
        </p:txBody>
      </p:sp>
    </p:spTree>
    <p:extLst>
      <p:ext uri="{BB962C8B-B14F-4D97-AF65-F5344CB8AC3E}">
        <p14:creationId xmlns:p14="http://schemas.microsoft.com/office/powerpoint/2010/main" val="38346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91E3B-92C5-0645-B7B7-E9482213C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C49942-671A-FA4E-8173-3B1E55B3EFDB}"/>
              </a:ext>
            </a:extLst>
          </p:cNvPr>
          <p:cNvSpPr/>
          <p:nvPr/>
        </p:nvSpPr>
        <p:spPr>
          <a:xfrm>
            <a:off x="8001000" y="745435"/>
            <a:ext cx="914400" cy="652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LO-12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01554517-8FA9-BA4F-BEDE-F70318955CBD}"/>
              </a:ext>
            </a:extLst>
          </p:cNvPr>
          <p:cNvSpPr txBox="1">
            <a:spLocks/>
          </p:cNvSpPr>
          <p:nvPr/>
        </p:nvSpPr>
        <p:spPr>
          <a:xfrm>
            <a:off x="228600" y="745435"/>
            <a:ext cx="2971800" cy="652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AU" sz="2800" b="1" dirty="0">
                <a:solidFill>
                  <a:srgbClr val="002060"/>
                </a:solidFill>
              </a:rPr>
              <a:t>Pathology</a:t>
            </a:r>
            <a:endParaRPr lang="ar-IQ" sz="2800" b="1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7F5407-25DC-274A-A0F7-010214B0C1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1"/>
            <a:ext cx="9144000" cy="391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4748A455-D3D5-FA46-B11A-815DE88D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500" y="3757253"/>
            <a:ext cx="6303198" cy="2719747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E5A12"/>
                </a:solidFill>
              </a:rPr>
              <a:t>Depend of the GI site affected.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u="sng" dirty="0">
                <a:solidFill>
                  <a:srgbClr val="0E5A12"/>
                </a:solidFill>
              </a:rPr>
              <a:t>Ileum</a:t>
            </a:r>
            <a:r>
              <a:rPr lang="en-US" sz="2000" dirty="0">
                <a:solidFill>
                  <a:srgbClr val="0E5A12"/>
                </a:solidFill>
              </a:rPr>
              <a:t>: Abdominal pain and diarrhea, malabsorption (B12), anemia and weight loss.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u="sng" dirty="0">
                <a:solidFill>
                  <a:srgbClr val="0E5A12"/>
                </a:solidFill>
              </a:rPr>
              <a:t>Colon</a:t>
            </a:r>
            <a:r>
              <a:rPr lang="en-US" sz="2000" dirty="0">
                <a:solidFill>
                  <a:srgbClr val="0E5A12"/>
                </a:solidFill>
              </a:rPr>
              <a:t>: </a:t>
            </a:r>
            <a:r>
              <a:rPr lang="en-US" sz="2000" u="sng" dirty="0">
                <a:solidFill>
                  <a:srgbClr val="0E5A12"/>
                </a:solidFill>
              </a:rPr>
              <a:t>SAME TO ULCERATIVE COLITIS</a:t>
            </a:r>
            <a:r>
              <a:rPr lang="en-US" sz="2000" dirty="0">
                <a:solidFill>
                  <a:srgbClr val="0E5A12"/>
                </a:solidFill>
              </a:rPr>
              <a:t>, in addition to to constitutional symptoms such as malaise, anorexia and weight loss.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0E5A12"/>
                </a:solidFill>
              </a:rPr>
              <a:t>Extra-intestinal:</a:t>
            </a:r>
            <a:r>
              <a:rPr lang="en-US" sz="2000" dirty="0">
                <a:solidFill>
                  <a:srgbClr val="0E5A12"/>
                </a:solidFill>
              </a:rPr>
              <a:t> Eyes, skin and joints.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0E5A12"/>
                </a:solidFill>
              </a:rPr>
              <a:t>Complications:</a:t>
            </a:r>
            <a:r>
              <a:rPr lang="en-US" sz="2000" dirty="0">
                <a:solidFill>
                  <a:srgbClr val="0E5A12"/>
                </a:solidFill>
              </a:rPr>
              <a:t> Stricture, fistula and perforation.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rgbClr val="0E5A1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E5A12"/>
                </a:solidFill>
              </a:rPr>
              <a:t>     </a:t>
            </a:r>
          </a:p>
          <a:p>
            <a:pPr marL="0" indent="0" algn="l" rtl="0">
              <a:buNone/>
            </a:pPr>
            <a:endParaRPr lang="en-US" sz="2000" dirty="0">
              <a:solidFill>
                <a:srgbClr val="0E5A1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91E3B-92C5-0645-B7B7-E9482213C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C49942-671A-FA4E-8173-3B1E55B3EFDB}"/>
              </a:ext>
            </a:extLst>
          </p:cNvPr>
          <p:cNvSpPr/>
          <p:nvPr/>
        </p:nvSpPr>
        <p:spPr>
          <a:xfrm>
            <a:off x="8001000" y="745435"/>
            <a:ext cx="914400" cy="652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E5A12"/>
                </a:solidFill>
              </a:rPr>
              <a:t>LO-11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01554517-8FA9-BA4F-BEDE-F70318955CBD}"/>
              </a:ext>
            </a:extLst>
          </p:cNvPr>
          <p:cNvSpPr txBox="1">
            <a:spLocks/>
          </p:cNvSpPr>
          <p:nvPr/>
        </p:nvSpPr>
        <p:spPr>
          <a:xfrm>
            <a:off x="228600" y="745435"/>
            <a:ext cx="2971800" cy="652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AU" sz="2800" b="1" dirty="0">
                <a:solidFill>
                  <a:srgbClr val="0E5A12"/>
                </a:solidFill>
              </a:rPr>
              <a:t>Clinical Features</a:t>
            </a:r>
            <a:endParaRPr lang="ar-IQ" sz="2800" b="1" dirty="0">
              <a:solidFill>
                <a:srgbClr val="0E5A12"/>
              </a:solidFill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F866E31D-360E-C646-89D5-125B2FD734B2}"/>
              </a:ext>
            </a:extLst>
          </p:cNvPr>
          <p:cNvSpPr/>
          <p:nvPr/>
        </p:nvSpPr>
        <p:spPr>
          <a:xfrm>
            <a:off x="228600" y="2057400"/>
            <a:ext cx="2209800" cy="865633"/>
          </a:xfrm>
          <a:prstGeom prst="rightArrow">
            <a:avLst/>
          </a:prstGeom>
          <a:solidFill>
            <a:srgbClr val="0E5A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Ulcerative</a:t>
            </a:r>
            <a:r>
              <a:rPr lang="en-US" sz="2000" dirty="0"/>
              <a:t> Colitis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0411656-C966-264E-B066-2618E2EF71CF}"/>
              </a:ext>
            </a:extLst>
          </p:cNvPr>
          <p:cNvSpPr/>
          <p:nvPr/>
        </p:nvSpPr>
        <p:spPr>
          <a:xfrm>
            <a:off x="231182" y="4696967"/>
            <a:ext cx="2207217" cy="865633"/>
          </a:xfrm>
          <a:prstGeom prst="rightArrow">
            <a:avLst/>
          </a:prstGeom>
          <a:solidFill>
            <a:srgbClr val="0E5A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Crohn Disease</a:t>
            </a:r>
            <a:endParaRPr lang="en-US" sz="2000" dirty="0"/>
          </a:p>
        </p:txBody>
      </p:sp>
      <p:sp>
        <p:nvSpPr>
          <p:cNvPr id="16" name="عنصر نائب للمحتوى 2">
            <a:extLst>
              <a:ext uri="{FF2B5EF4-FFF2-40B4-BE49-F238E27FC236}">
                <a16:creationId xmlns:a16="http://schemas.microsoft.com/office/drawing/2014/main" id="{D0F3A08A-B1A8-DE4E-BF0E-ACECD1C2AD04}"/>
              </a:ext>
            </a:extLst>
          </p:cNvPr>
          <p:cNvSpPr txBox="1">
            <a:spLocks/>
          </p:cNvSpPr>
          <p:nvPr/>
        </p:nvSpPr>
        <p:spPr>
          <a:xfrm>
            <a:off x="2578622" y="1666887"/>
            <a:ext cx="6303198" cy="1609714"/>
          </a:xfrm>
          <a:prstGeom prst="rect">
            <a:avLst/>
          </a:prstGeom>
          <a:ln>
            <a:solidFill>
              <a:srgbClr val="0E5A1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E5A12"/>
                </a:solidFill>
              </a:rPr>
              <a:t> Bloody mucus diarrhea and pain.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E5A12"/>
                </a:solidFill>
              </a:rPr>
              <a:t> </a:t>
            </a:r>
            <a:r>
              <a:rPr lang="en-US" sz="2000" b="1" dirty="0">
                <a:solidFill>
                  <a:srgbClr val="0E5A12"/>
                </a:solidFill>
              </a:rPr>
              <a:t>Extra-intestinal: </a:t>
            </a:r>
            <a:r>
              <a:rPr lang="en-US" sz="2000" dirty="0">
                <a:solidFill>
                  <a:srgbClr val="0E5A12"/>
                </a:solidFill>
              </a:rPr>
              <a:t>Eye, skin and joints.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E5A12"/>
                </a:solidFill>
              </a:rPr>
              <a:t> </a:t>
            </a:r>
            <a:r>
              <a:rPr lang="en-US" sz="2000" b="1" dirty="0">
                <a:solidFill>
                  <a:srgbClr val="0E5A12"/>
                </a:solidFill>
              </a:rPr>
              <a:t>Complications: </a:t>
            </a:r>
            <a:r>
              <a:rPr lang="en-US" sz="2000" dirty="0">
                <a:solidFill>
                  <a:srgbClr val="0E5A12"/>
                </a:solidFill>
              </a:rPr>
              <a:t>Bleeding, perforation, toxic megacolon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E5A12"/>
                </a:solidFill>
              </a:rPr>
              <a:t>                                and cancer.</a:t>
            </a:r>
          </a:p>
          <a:p>
            <a:pPr marL="0" indent="0">
              <a:buNone/>
            </a:pPr>
            <a:endParaRPr lang="en-US" sz="2000" dirty="0">
              <a:solidFill>
                <a:srgbClr val="0E5A1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rgbClr val="0E5A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91E3B-92C5-0645-B7B7-E9482213C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C49942-671A-FA4E-8173-3B1E55B3EFDB}"/>
              </a:ext>
            </a:extLst>
          </p:cNvPr>
          <p:cNvSpPr/>
          <p:nvPr/>
        </p:nvSpPr>
        <p:spPr>
          <a:xfrm>
            <a:off x="8001000" y="745435"/>
            <a:ext cx="914400" cy="652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E5A12"/>
                </a:solidFill>
              </a:rPr>
              <a:t>LO-11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01554517-8FA9-BA4F-BEDE-F70318955CBD}"/>
              </a:ext>
            </a:extLst>
          </p:cNvPr>
          <p:cNvSpPr txBox="1">
            <a:spLocks/>
          </p:cNvSpPr>
          <p:nvPr/>
        </p:nvSpPr>
        <p:spPr>
          <a:xfrm>
            <a:off x="228600" y="745435"/>
            <a:ext cx="2971800" cy="652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AU" sz="2800" b="1" dirty="0">
                <a:solidFill>
                  <a:srgbClr val="0E5A12"/>
                </a:solidFill>
              </a:rPr>
              <a:t>Clinical Features</a:t>
            </a:r>
            <a:endParaRPr lang="ar-IQ" sz="2800" b="1" dirty="0">
              <a:solidFill>
                <a:srgbClr val="0E5A1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199FCC-4407-9641-82B5-746F0C7A0E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774556"/>
            <a:ext cx="5562600" cy="46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685800"/>
            <a:chOff x="0" y="1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1"/>
              <a:ext cx="9144000" cy="6528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4"/>
            <p:cNvSpPr txBox="1">
              <a:spLocks/>
            </p:cNvSpPr>
            <p:nvPr/>
          </p:nvSpPr>
          <p:spPr>
            <a:xfrm>
              <a:off x="6248400" y="1"/>
              <a:ext cx="2817223" cy="54752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kern="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Ministry of higher Education                                     and Scientific Research</a:t>
              </a:r>
            </a:p>
          </p:txBody>
        </p:sp>
        <p:sp>
          <p:nvSpPr>
            <p:cNvPr id="7" name="Subtitle 4"/>
            <p:cNvSpPr txBox="1">
              <a:spLocks/>
            </p:cNvSpPr>
            <p:nvPr/>
          </p:nvSpPr>
          <p:spPr>
            <a:xfrm>
              <a:off x="16932" y="76200"/>
              <a:ext cx="3259667" cy="5264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University of 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Basrah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               Al-</a:t>
              </a:r>
              <a:r>
                <a:rPr lang="en-US" sz="1200" dirty="0" err="1">
                  <a:solidFill>
                    <a:srgbClr val="002060"/>
                  </a:solidFill>
                  <a:latin typeface="Berlin Sans FB Demi" panose="020E0802020502020306" pitchFamily="34" charset="0"/>
                </a:rPr>
                <a:t>zahraa</a:t>
              </a:r>
              <a:r>
                <a:rPr lang="en-US" sz="1200" dirty="0">
                  <a:solidFill>
                    <a:srgbClr val="002060"/>
                  </a:solidFill>
                  <a:latin typeface="Berlin Sans FB Demi" panose="020E0802020502020306" pitchFamily="34" charset="0"/>
                </a:rPr>
                <a:t> medical college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75" b="9304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63" b="16439"/>
            <a:stretch/>
          </p:blipFill>
          <p:spPr>
            <a:xfrm>
              <a:off x="4114800" y="1"/>
              <a:ext cx="761999" cy="685800"/>
            </a:xfrm>
            <a:prstGeom prst="rect">
              <a:avLst/>
            </a:prstGeom>
          </p:spPr>
        </p:pic>
      </p:grpSp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4748A455-D3D5-FA46-B11A-815DE88D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1" y="1909494"/>
            <a:ext cx="6303198" cy="1062306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Contrast Study: </a:t>
            </a:r>
            <a:r>
              <a:rPr lang="en-AU" sz="2400" dirty="0"/>
              <a:t>shortened narrowed colon, loss</a:t>
            </a:r>
          </a:p>
          <a:p>
            <a:pPr marL="0" indent="0">
              <a:buNone/>
            </a:pPr>
            <a:r>
              <a:rPr lang="en-AU" sz="2400" dirty="0"/>
              <a:t>                             of haustrations, 'lead-pipe' colon </a:t>
            </a:r>
          </a:p>
          <a:p>
            <a:pPr marL="0" indent="0" algn="l" rtl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591E3B-92C5-0645-B7B7-E9482213C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70" y="6019800"/>
            <a:ext cx="866560" cy="76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C49942-671A-FA4E-8173-3B1E55B3EFDB}"/>
              </a:ext>
            </a:extLst>
          </p:cNvPr>
          <p:cNvSpPr/>
          <p:nvPr/>
        </p:nvSpPr>
        <p:spPr>
          <a:xfrm>
            <a:off x="7543800" y="745435"/>
            <a:ext cx="1371600" cy="652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LO: 13-14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01554517-8FA9-BA4F-BEDE-F70318955CBD}"/>
              </a:ext>
            </a:extLst>
          </p:cNvPr>
          <p:cNvSpPr txBox="1">
            <a:spLocks/>
          </p:cNvSpPr>
          <p:nvPr/>
        </p:nvSpPr>
        <p:spPr>
          <a:xfrm>
            <a:off x="228600" y="745435"/>
            <a:ext cx="2971800" cy="652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A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Diagnosis</a:t>
            </a:r>
            <a:endParaRPr lang="ar-IQ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F866E31D-360E-C646-89D5-125B2FD734B2}"/>
              </a:ext>
            </a:extLst>
          </p:cNvPr>
          <p:cNvSpPr/>
          <p:nvPr/>
        </p:nvSpPr>
        <p:spPr>
          <a:xfrm>
            <a:off x="228600" y="2029967"/>
            <a:ext cx="2209800" cy="86563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Ulcerative Colitis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0411656-C966-264E-B066-2618E2EF71CF}"/>
              </a:ext>
            </a:extLst>
          </p:cNvPr>
          <p:cNvSpPr/>
          <p:nvPr/>
        </p:nvSpPr>
        <p:spPr>
          <a:xfrm>
            <a:off x="231182" y="4572000"/>
            <a:ext cx="2207217" cy="86563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Crohn Disease</a:t>
            </a:r>
          </a:p>
        </p:txBody>
      </p:sp>
      <p:sp>
        <p:nvSpPr>
          <p:cNvPr id="16" name="عنصر نائب للمحتوى 2">
            <a:extLst>
              <a:ext uri="{FF2B5EF4-FFF2-40B4-BE49-F238E27FC236}">
                <a16:creationId xmlns:a16="http://schemas.microsoft.com/office/drawing/2014/main" id="{0343A5A7-F24F-CD4C-897A-9BCDDF9AE6F6}"/>
              </a:ext>
            </a:extLst>
          </p:cNvPr>
          <p:cNvSpPr txBox="1">
            <a:spLocks/>
          </p:cNvSpPr>
          <p:nvPr/>
        </p:nvSpPr>
        <p:spPr>
          <a:xfrm>
            <a:off x="2521059" y="4500294"/>
            <a:ext cx="6303198" cy="106230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/>
              <a:t>Contrast Study: </a:t>
            </a:r>
            <a:r>
              <a:rPr lang="en-AU" sz="2400" dirty="0"/>
              <a:t>altered mucosal pattern, 'string</a:t>
            </a:r>
          </a:p>
          <a:p>
            <a:pPr marL="0" indent="0">
              <a:buNone/>
            </a:pPr>
            <a:r>
              <a:rPr lang="en-AU" sz="2400" dirty="0"/>
              <a:t>                               sign', deep penetrating ulcers </a:t>
            </a:r>
          </a:p>
        </p:txBody>
      </p:sp>
    </p:spTree>
    <p:extLst>
      <p:ext uri="{BB962C8B-B14F-4D97-AF65-F5344CB8AC3E}">
        <p14:creationId xmlns:p14="http://schemas.microsoft.com/office/powerpoint/2010/main" val="21586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996</Words>
  <Application>Microsoft Office PowerPoint</Application>
  <PresentationFormat>On-screen Show (4:3)</PresentationFormat>
  <Paragraphs>210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Lecture Title:  Clinical Presentation of Inflammatory Bowel Disease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Sum Up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</dc:title>
  <dc:creator>Jenkins David - Consultant</dc:creator>
  <cp:lastModifiedBy>Unknown User</cp:lastModifiedBy>
  <cp:revision>73</cp:revision>
  <dcterms:created xsi:type="dcterms:W3CDTF">2019-09-21T19:20:17Z</dcterms:created>
  <dcterms:modified xsi:type="dcterms:W3CDTF">2021-09-17T12:02:15Z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2019-09-21T00:00:00Z</vt:filetime>
  </property>
</Properties>
</file>